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2" r:id="rId4"/>
    <p:sldId id="258" r:id="rId5"/>
    <p:sldId id="264" r:id="rId6"/>
    <p:sldId id="265" r:id="rId7"/>
    <p:sldId id="267" r:id="rId8"/>
    <p:sldId id="268" r:id="rId9"/>
    <p:sldId id="259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1FC69-009B-4663-8001-F678EF9997DE}" v="16" dt="2021-04-02T20:36:18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1ACAA-9FE9-4847-8EB3-3969ACEE08AE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CB647-535E-4DF5-A0D3-B4F47563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9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Summarizing current data for important species in the south-central region</a:t>
            </a:r>
          </a:p>
          <a:p>
            <a:pPr lvl="1"/>
            <a:r>
              <a:rPr lang="en-US" dirty="0"/>
              <a:t>Determine current geographic and temporal gaps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CB647-535E-4DF5-A0D3-B4F4756393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61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Used pollinator partnership, xerces society, nature’s notebook, and species lists to choose pollinators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CB647-535E-4DF5-A0D3-B4F4756393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7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6694-F9E4-474A-AC25-F572F367B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F8164-E4A8-43F9-8987-8AFE81C88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0F7BD-019A-402A-99DE-2FCA7378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38A0-4765-4275-A366-D28D726525D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26502-13E3-4667-84B0-C1AA8106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BC710-749F-4581-82A4-4D9292E2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F22-2B3C-467A-AFD6-CB6F9D1E4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3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3ED2F-2121-424C-92C8-39A63E30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9B2221-740C-4B4B-BB15-86F2A210F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7DC9E-CDBC-4A23-A725-BBAD168CF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38A0-4765-4275-A366-D28D726525D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6E50D-A347-4BEE-8612-1B20B8B49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5B5D2-3FF1-4C7A-8CAF-F2A22FA9D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F22-2B3C-467A-AFD6-CB6F9D1E4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9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8B682F-2898-41D3-A7AA-D2BA08679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BC94D-4EE1-4CC4-ADEF-1BDCD5D09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4C789-C01B-4937-90C6-E8835BA9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38A0-4765-4275-A366-D28D726525D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92DE8-E520-46C4-8EA1-BA128973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15719-A146-4980-B7B7-5153600A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F22-2B3C-467A-AFD6-CB6F9D1E4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5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8DA9-E265-44B6-A2EC-E0328F961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4747A-945F-4C20-8316-9F3B70014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BCE1F-D186-4AC4-8B4E-2ADB8394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38A0-4765-4275-A366-D28D726525D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187C8-5B83-4116-907C-3FA58E7BA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738A9-C70A-4763-AB1D-3C73D32FB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F22-2B3C-467A-AFD6-CB6F9D1E4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1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0820A-60FD-4CA7-9CD8-AFEBC4C46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F5F3B-0EE7-468A-ADCA-7878E63C2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031AB-42DD-49F7-8E91-F075C0D6B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38A0-4765-4275-A366-D28D726525D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61109-5DA2-4155-BE44-403753A29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27E3C-8F83-4BF5-BC0F-57E14A57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F22-2B3C-467A-AFD6-CB6F9D1E4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9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8872E-E22F-497F-94E6-D117DD6D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A690B-B7B9-4B03-BFE3-C77F1752A1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D839F-56C8-428B-BACE-065C77349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FB8FD-0FF6-4C34-91E8-3432E91C0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38A0-4765-4275-A366-D28D726525D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9938E-8D7F-4A0A-8E96-F09AC334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D908E-DC50-4F0E-B593-B4B7C475A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F22-2B3C-467A-AFD6-CB6F9D1E4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0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008AD-7508-4D9B-B5B7-952B049FA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15522-5536-4A17-B9A9-8273FD4C3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FB7D0-96A6-4911-AEA0-6CEEC1857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D693CB-93C5-4D5C-8421-662B23A06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59363-4766-4D78-AD3F-977DD225F2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81116C-EB93-49C1-A918-10A6F339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38A0-4765-4275-A366-D28D726525D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D9A16C-84A2-4430-806D-66235523B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CEE5FC-4FC3-4FEE-BDDC-C60023391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F22-2B3C-467A-AFD6-CB6F9D1E4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2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30F1E-DF94-4DE3-B881-F8A01F25D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D16D10-5A52-4975-8AAA-2556F393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38A0-4765-4275-A366-D28D726525D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2FE75-439F-4421-A4BB-E4E2EC9A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6051D-78E4-4A4C-A8AE-0E0DE1CB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F22-2B3C-467A-AFD6-CB6F9D1E4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0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472105-8089-4F7E-A26A-7AC78955E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38A0-4765-4275-A366-D28D726525D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0F9D4-0CAA-4201-9DD3-64C98626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C0699-6D77-4BA8-B708-AFCBA29C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F22-2B3C-467A-AFD6-CB6F9D1E4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4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11E7-BA1D-488B-A11A-263423A7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1020A-E916-4D9C-9A8D-768731CFC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088F6-F88A-4B70-B6D2-30F352C69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5D8F8-DAD7-40B8-B15D-66720DF0F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38A0-4765-4275-A366-D28D726525D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64209-58A8-4DEE-928D-812A39E81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A9600-806C-419A-9949-05B49EE0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F22-2B3C-467A-AFD6-CB6F9D1E4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D087D-AD12-4B87-B18A-C1EE020CF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C3AFE9-2C30-44D3-9A33-674343472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71AA1-E294-4599-8896-DEE5C9071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3EC31-531A-4BF5-8DE4-3293D65C5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38A0-4765-4275-A366-D28D726525D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74A86-D780-4A76-A4E3-96BD4DF25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A3A8A-7E28-49D1-8F2C-E0B888D4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F22-2B3C-467A-AFD6-CB6F9D1E4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1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4DE373-E8AC-4B1A-BA09-785E5031A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7E0BC-F221-4BC0-8185-4B283896C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C55B0-AB72-4AB5-AF0E-22094E61F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238A0-4765-4275-A366-D28D726525D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6B138-6B8C-4F86-B7FC-EFE6AB65F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CC1F0-0A51-45D3-9774-4AC57D359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A5F22-2B3C-467A-AFD6-CB6F9D1E4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5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C6F6F-728C-4B81-9F86-672FC24A9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628"/>
            <a:ext cx="9144000" cy="2387600"/>
          </a:xfrm>
        </p:spPr>
        <p:txBody>
          <a:bodyPr/>
          <a:lstStyle/>
          <a:p>
            <a:r>
              <a:rPr lang="en-US"/>
              <a:t>Phenology data to aid pollinator restoration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3650F5-50B5-4EF5-9F43-797B2A683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29529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/>
              <a:t>Hayley Limes</a:t>
            </a:r>
          </a:p>
          <a:p>
            <a:r>
              <a:rPr lang="en-US"/>
              <a:t>Erin Posthumus – USA-NPN</a:t>
            </a:r>
          </a:p>
          <a:p>
            <a:r>
              <a:rPr lang="en-US"/>
              <a:t>Statewide Symposium</a:t>
            </a:r>
          </a:p>
          <a:p>
            <a:r>
              <a:rPr lang="en-US"/>
              <a:t>4/17/21</a:t>
            </a:r>
            <a:endParaRPr lang="en-US" dirty="0"/>
          </a:p>
        </p:txBody>
      </p:sp>
      <p:pic>
        <p:nvPicPr>
          <p:cNvPr id="4" name="Picture 3" descr="ua_logo_lg">
            <a:extLst>
              <a:ext uri="{FF2B5EF4-FFF2-40B4-BE49-F238E27FC236}">
                <a16:creationId xmlns:a16="http://schemas.microsoft.com/office/drawing/2014/main" id="{6A99EC7A-38A8-C748-8B48-370B933EF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5487"/>
            <a:ext cx="2233064" cy="190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asa-logo">
            <a:extLst>
              <a:ext uri="{FF2B5EF4-FFF2-40B4-BE49-F238E27FC236}">
                <a16:creationId xmlns:a16="http://schemas.microsoft.com/office/drawing/2014/main" id="{7084C4E3-3AA1-3645-9A40-994D5B7A5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483" y="4955487"/>
            <a:ext cx="2222791" cy="190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>
            <a:extLst>
              <a:ext uri="{FF2B5EF4-FFF2-40B4-BE49-F238E27FC236}">
                <a16:creationId xmlns:a16="http://schemas.microsoft.com/office/drawing/2014/main" id="{55AFDFC8-A27D-EB4C-817F-5F416A27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083159" y="4955487"/>
            <a:ext cx="1108841" cy="1902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379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E95DF-9F80-4127-A6D4-0381A8B26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594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Thank You!</a:t>
            </a:r>
          </a:p>
        </p:txBody>
      </p:sp>
      <p:pic>
        <p:nvPicPr>
          <p:cNvPr id="3" name="Picture 2" descr="ua_logo_lg">
            <a:extLst>
              <a:ext uri="{FF2B5EF4-FFF2-40B4-BE49-F238E27FC236}">
                <a16:creationId xmlns:a16="http://schemas.microsoft.com/office/drawing/2014/main" id="{A10770D3-D6F3-4988-BE8D-53CE9843F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1186"/>
            <a:ext cx="2461124" cy="209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nasa-logo">
            <a:extLst>
              <a:ext uri="{FF2B5EF4-FFF2-40B4-BE49-F238E27FC236}">
                <a16:creationId xmlns:a16="http://schemas.microsoft.com/office/drawing/2014/main" id="{8E783B74-97B7-4EA2-97B6-DED34FCC1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78" y="4756236"/>
            <a:ext cx="2449802" cy="209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ZSGC_sunset">
            <a:extLst>
              <a:ext uri="{FF2B5EF4-FFF2-40B4-BE49-F238E27FC236}">
                <a16:creationId xmlns:a16="http://schemas.microsoft.com/office/drawing/2014/main" id="{B60EE457-9A4C-4120-8690-0FE003001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972801" y="4766137"/>
            <a:ext cx="1219200" cy="2091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6E90990-1780-44D7-B881-78DBE4BFA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965" y="-47708"/>
            <a:ext cx="2629035" cy="1371670"/>
          </a:xfrm>
          <a:prstGeom prst="rect">
            <a:avLst/>
          </a:prstGeom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D0672E62-6F13-4C34-B221-B87532E850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457"/>
            <a:ext cx="2878501" cy="91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6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3D5B1-3482-42B6-AF7A-00B948FE7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Pollinator Restoration and Phenophase Calendars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5ECB3-9160-45B7-A964-49DF3DDCE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763712"/>
            <a:ext cx="4591050" cy="4351338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Long-term Goals:</a:t>
            </a:r>
          </a:p>
          <a:p>
            <a:pPr lvl="1"/>
            <a:r>
              <a:rPr lang="en-US" dirty="0"/>
              <a:t>Timing of flowering and seed drop for important nectar species?</a:t>
            </a:r>
          </a:p>
          <a:p>
            <a:pPr lvl="1"/>
            <a:r>
              <a:rPr lang="en-US" dirty="0"/>
              <a:t>How are these plant species affected by climate change?</a:t>
            </a:r>
          </a:p>
          <a:p>
            <a:r>
              <a:rPr lang="en-US" dirty="0"/>
              <a:t>Area of Interest: South Central US</a:t>
            </a:r>
          </a:p>
          <a:p>
            <a:pPr lvl="1"/>
            <a:r>
              <a:rPr lang="en-US" dirty="0"/>
              <a:t>Lack of data</a:t>
            </a:r>
          </a:p>
          <a:p>
            <a:pPr lvl="1"/>
            <a:r>
              <a:rPr lang="en-US" dirty="0"/>
              <a:t>Important to Monarchs </a:t>
            </a:r>
          </a:p>
          <a:p>
            <a:r>
              <a:rPr lang="en-US" dirty="0"/>
              <a:t>Project Aims: </a:t>
            </a:r>
          </a:p>
          <a:p>
            <a:pPr lvl="1"/>
            <a:r>
              <a:rPr lang="en-US" dirty="0"/>
              <a:t>Summarize Data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8E620D-C51A-47C8-BC1B-BEBAACA6A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52" y="1690688"/>
            <a:ext cx="6592936" cy="4351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107AC0-3E06-4BE0-B0EA-115F9046D44B}"/>
              </a:ext>
            </a:extLst>
          </p:cNvPr>
          <p:cNvSpPr txBox="1"/>
          <p:nvPr/>
        </p:nvSpPr>
        <p:spPr>
          <a:xfrm>
            <a:off x="6937513" y="5976550"/>
            <a:ext cx="6401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Lily Pan</a:t>
            </a:r>
            <a:r>
              <a:rPr lang="en-US" sz="1200" b="1" dirty="0"/>
              <a:t>, </a:t>
            </a:r>
            <a:r>
              <a:rPr lang="en-US" sz="1200" dirty="0"/>
              <a:t>Cornell University Department of Landscape Architecture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1070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10BF4-99B5-4FB8-BC90-C5802654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Species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698B-D11A-4194-9943-4D9E2FC9E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Nature’s Notebook &amp; Nectar Connectors: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Others: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Species Used:</a:t>
            </a:r>
          </a:p>
          <a:p>
            <a:pPr lvl="1"/>
            <a:r>
              <a:rPr lang="en-US" dirty="0"/>
              <a:t>All Nectar Connectors species</a:t>
            </a:r>
          </a:p>
          <a:p>
            <a:pPr lvl="1"/>
            <a:r>
              <a:rPr lang="en-US" dirty="0"/>
              <a:t>Species that occurred on two or more lists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08A7019-6B2D-4317-9A15-3AA06EBFB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26" y="2873989"/>
            <a:ext cx="1898748" cy="825542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7B921F5-B82A-423B-ABCF-3938A0B498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r="4848" b="8548"/>
          <a:stretch/>
        </p:blipFill>
        <p:spPr>
          <a:xfrm>
            <a:off x="7151537" y="1486186"/>
            <a:ext cx="2225259" cy="962145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EE0DD45-D23B-43CE-A2F9-0DB27B4A5C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15" y="2811749"/>
            <a:ext cx="1798360" cy="88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2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1790A-C9D0-4396-A49F-3C9F1D53F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44198-00A0-4DB5-969D-953F7A5C6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Nature’s </a:t>
            </a:r>
            <a:r>
              <a:rPr lang="en-US" dirty="0" err="1"/>
              <a:t>Noteb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Advantages: Good quality Data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I-Naturalist:</a:t>
            </a:r>
          </a:p>
          <a:p>
            <a:pPr lvl="1"/>
            <a:r>
              <a:rPr lang="en-US" dirty="0"/>
              <a:t>Advantages: Good quantity of 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Data were combined in order to create summary visualizations</a:t>
            </a:r>
          </a:p>
          <a:p>
            <a:pPr lvl="1"/>
            <a:endParaRPr lang="en-US" dirty="0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0B0BCE98-D806-43C5-941A-9A4620719F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165" b="7207"/>
          <a:stretch/>
        </p:blipFill>
        <p:spPr>
          <a:xfrm>
            <a:off x="1106337" y="3857935"/>
            <a:ext cx="1662926" cy="523239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250ECAF-45D0-408D-81AD-9D4152EFF8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r="4848" b="8548"/>
          <a:stretch/>
        </p:blipFill>
        <p:spPr>
          <a:xfrm>
            <a:off x="1106337" y="1671244"/>
            <a:ext cx="2225259" cy="962145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CC89DE49-40BF-46D9-8398-C7684853EC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t="28148" r="71833" b="36116"/>
          <a:stretch/>
        </p:blipFill>
        <p:spPr>
          <a:xfrm>
            <a:off x="6791960" y="3139905"/>
            <a:ext cx="2428240" cy="24507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5E6CE4-516A-47AA-BF38-4A45D54BD9A0}"/>
              </a:ext>
            </a:extLst>
          </p:cNvPr>
          <p:cNvSpPr txBox="1"/>
          <p:nvPr/>
        </p:nvSpPr>
        <p:spPr>
          <a:xfrm>
            <a:off x="7330440" y="5201920"/>
            <a:ext cx="1971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Source:I-Naturalist</a:t>
            </a:r>
            <a:endParaRPr lang="en-US" sz="1200" dirty="0"/>
          </a:p>
        </p:txBody>
      </p:sp>
      <p:pic>
        <p:nvPicPr>
          <p:cNvPr id="10" name="Picture 9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A8621456-4932-4668-A1B3-9D6A8241A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22854"/>
          <a:stretch/>
        </p:blipFill>
        <p:spPr>
          <a:xfrm>
            <a:off x="6552184" y="730758"/>
            <a:ext cx="3145536" cy="186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5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5E38B4-7295-41D6-B636-8DCAF6A0DB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0" t="11305" r="788" b="7681"/>
          <a:stretch/>
        </p:blipFill>
        <p:spPr>
          <a:xfrm>
            <a:off x="1061830" y="1302026"/>
            <a:ext cx="10068339" cy="555597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1720E91-6AE4-406E-965F-FD78BB83C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6404"/>
            <a:ext cx="10515600" cy="1325563"/>
          </a:xfrm>
        </p:spPr>
        <p:txBody>
          <a:bodyPr/>
          <a:lstStyle/>
          <a:p>
            <a:r>
              <a:rPr lang="en-US" dirty="0"/>
              <a:t>Nature’s Notebook Data – Data Amount</a:t>
            </a:r>
          </a:p>
        </p:txBody>
      </p:sp>
    </p:spTree>
    <p:extLst>
      <p:ext uri="{BB962C8B-B14F-4D97-AF65-F5344CB8AC3E}">
        <p14:creationId xmlns:p14="http://schemas.microsoft.com/office/powerpoint/2010/main" val="3836111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1720E91-6AE4-406E-965F-FD78BB83C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6404"/>
            <a:ext cx="10515600" cy="1325563"/>
          </a:xfrm>
        </p:spPr>
        <p:txBody>
          <a:bodyPr/>
          <a:lstStyle/>
          <a:p>
            <a:r>
              <a:rPr lang="en-US" dirty="0"/>
              <a:t>I-Naturalist Data – Data Amount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3FA820-3DFF-44D5-AEE8-8A005B9487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11686" b="8551"/>
          <a:stretch/>
        </p:blipFill>
        <p:spPr>
          <a:xfrm>
            <a:off x="1028699" y="1231416"/>
            <a:ext cx="10134600" cy="547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1720E91-6AE4-406E-965F-FD78BB83C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6404"/>
            <a:ext cx="10515600" cy="1325563"/>
          </a:xfrm>
        </p:spPr>
        <p:txBody>
          <a:bodyPr/>
          <a:lstStyle/>
          <a:p>
            <a:r>
              <a:rPr lang="en-US" dirty="0"/>
              <a:t>Temporal Data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D164A-2D59-456F-AA8D-6A9C6BBD5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194"/>
            <a:ext cx="5936110" cy="19534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18CF43-CFB9-493F-9601-CCE3EC5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6363"/>
            <a:ext cx="5936110" cy="32752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B98AD9-FB33-460C-9530-86311D5A7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05" y="1198814"/>
            <a:ext cx="5993996" cy="20248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45E24F-BA99-420D-983C-96974F73A7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04" y="3426363"/>
            <a:ext cx="5993996" cy="301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75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74D4-7469-4EA3-84A0-6FDCACDE5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Nature's Notebook Intensity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FD3F2E-55BD-4C7F-BE7B-033BD5A3A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778" y="1690688"/>
            <a:ext cx="8636444" cy="485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07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DCD4A-3BCA-42FB-83EB-E9F19B068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/>
              <a:t>will Data be Used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78360-A45A-4AE9-88A5-FEDD66E4D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83C46"/>
                </a:solidFill>
                <a:effectLst/>
                <a:latin typeface="Graphik"/>
              </a:rPr>
              <a:t>Data will be presented to USA-NPN natural resource management partners in the South Central US</a:t>
            </a:r>
          </a:p>
          <a:p>
            <a:pPr lvl="1"/>
            <a:r>
              <a:rPr lang="en-US" b="0" i="0" dirty="0">
                <a:solidFill>
                  <a:srgbClr val="283C46"/>
                </a:solidFill>
                <a:effectLst/>
                <a:latin typeface="Graphik"/>
              </a:rPr>
              <a:t>Includes: US Fish and Wildlife Service, State wildlife departments, Tribes, Nature Centers, </a:t>
            </a:r>
            <a:r>
              <a:rPr lang="en-US" b="0" i="0" dirty="0" err="1">
                <a:solidFill>
                  <a:srgbClr val="283C46"/>
                </a:solidFill>
                <a:effectLst/>
                <a:latin typeface="Graphik"/>
              </a:rPr>
              <a:t>etc</a:t>
            </a:r>
            <a:endParaRPr lang="en-US" b="0" i="0" dirty="0">
              <a:solidFill>
                <a:srgbClr val="283C46"/>
              </a:solidFill>
              <a:effectLst/>
              <a:latin typeface="Graphik"/>
            </a:endParaRP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Current available data will be used to target future data collection efforts:</a:t>
            </a:r>
          </a:p>
          <a:p>
            <a:pPr lvl="1"/>
            <a:r>
              <a:rPr lang="en-US" dirty="0"/>
              <a:t>Determine species of interest</a:t>
            </a:r>
          </a:p>
          <a:p>
            <a:pPr lvl="1"/>
            <a:r>
              <a:rPr lang="en-US" dirty="0"/>
              <a:t>Determine at areas of concern for species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25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8911</TotalTime>
  <Words>244</Words>
  <Application>Microsoft Office PowerPoint</Application>
  <PresentationFormat>Widescreen</PresentationFormat>
  <Paragraphs>57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Graphik</vt:lpstr>
      <vt:lpstr>Office Theme</vt:lpstr>
      <vt:lpstr>Phenology data to aid pollinator restoration</vt:lpstr>
      <vt:lpstr>Pollinator Restoration and Phenophase Calendars</vt:lpstr>
      <vt:lpstr>Priority Species </vt:lpstr>
      <vt:lpstr>Data Sources</vt:lpstr>
      <vt:lpstr>Nature’s Notebook Data – Data Amount</vt:lpstr>
      <vt:lpstr>I-Naturalist Data – Data Amount</vt:lpstr>
      <vt:lpstr>Temporal Data Summary</vt:lpstr>
      <vt:lpstr>Nature's Notebook Intensity Data</vt:lpstr>
      <vt:lpstr>How will Data be Used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Limes</dc:creator>
  <cp:lastModifiedBy>Hayley Limes</cp:lastModifiedBy>
  <cp:revision>19</cp:revision>
  <dcterms:created xsi:type="dcterms:W3CDTF">2021-03-18T15:25:20Z</dcterms:created>
  <dcterms:modified xsi:type="dcterms:W3CDTF">2021-04-02T20:39:03Z</dcterms:modified>
</cp:coreProperties>
</file>